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447" r:id="rId10"/>
    <p:sldId id="495" r:id="rId11"/>
    <p:sldId id="487" r:id="rId12"/>
    <p:sldId id="488" r:id="rId13"/>
    <p:sldId id="489" r:id="rId14"/>
    <p:sldId id="490" r:id="rId15"/>
    <p:sldId id="491" r:id="rId16"/>
    <p:sldId id="492" r:id="rId17"/>
    <p:sldId id="493" r:id="rId18"/>
    <p:sldId id="494" r:id="rId19"/>
    <p:sldId id="496" r:id="rId20"/>
    <p:sldId id="407" r:id="rId21"/>
    <p:sldId id="417" r:id="rId22"/>
    <p:sldId id="281" r:id="rId23"/>
    <p:sldId id="275" r:id="rId24"/>
    <p:sldId id="276" r:id="rId25"/>
    <p:sldId id="277" r:id="rId26"/>
    <p:sldId id="278" r:id="rId27"/>
    <p:sldId id="449" r:id="rId28"/>
    <p:sldId id="283" r:id="rId29"/>
    <p:sldId id="284" r:id="rId30"/>
    <p:sldId id="309" r:id="rId31"/>
    <p:sldId id="310" r:id="rId32"/>
    <p:sldId id="288" r:id="rId33"/>
    <p:sldId id="289" r:id="rId34"/>
    <p:sldId id="418"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22/12/2021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19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Jamadil</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24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Disember</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2021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Jabatan</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 H</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al </a:t>
            </a:r>
            <a:r>
              <a:rPr lang="en-US" sz="44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E</a:t>
            </a:r>
            <a:r>
              <a:rPr lang="en-US" sz="4400" b="1" spc="50" dirty="0" err="1" smtClean="0">
                <a:ln w="11430"/>
                <a:solidFill>
                  <a:srgbClr val="0070C0"/>
                </a:solidFill>
                <a:effectLst>
                  <a:outerShdw blurRad="76200" dist="50800" dir="5400000" algn="tl" rotWithShape="0">
                    <a:srgbClr val="000000">
                      <a:alpha val="65000"/>
                    </a:srgbClr>
                  </a:outerShdw>
                </a:effectLst>
                <a:latin typeface="Bernard MT Condensed" pitchFamily="18" charset="0"/>
              </a:rPr>
              <a:t>hwal</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 </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A</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gama </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T</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erengganu</a:t>
            </a:r>
            <a:endPar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KHUTBAH MULTIMEDIA</a:t>
            </a:r>
          </a:p>
          <a:p>
            <a:pPr marL="0" indent="0" algn="ctr">
              <a:buNone/>
            </a:pPr>
            <a:r>
              <a:rPr lang="ms-MY"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Siri: </a:t>
            </a: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49 / 2021</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endParaRPr>
          </a:p>
        </p:txBody>
      </p:sp>
      <p:sp>
        <p:nvSpPr>
          <p:cNvPr id="7" name="Rectangle 6"/>
          <p:cNvSpPr/>
          <p:nvPr/>
        </p:nvSpPr>
        <p:spPr>
          <a:xfrm>
            <a:off x="229643" y="3423499"/>
            <a:ext cx="8752764" cy="2308324"/>
          </a:xfrm>
          <a:prstGeom prst="rect">
            <a:avLst/>
          </a:prstGeom>
          <a:noFill/>
        </p:spPr>
        <p:txBody>
          <a:bodyPr wrap="square" lIns="91440" tIns="45720" rIns="91440" bIns="45720">
            <a:spAutoFit/>
          </a:bodyPr>
          <a:lstStyle/>
          <a:p>
            <a:pPr algn="ctr"/>
            <a:r>
              <a:rPr lang="en-US" sz="7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rPr>
              <a:t>Jangan</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rPr>
              <a:t> </a:t>
            </a:r>
            <a:r>
              <a:rPr lang="en-US" sz="7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rPr>
              <a:t>Hampiri</a:t>
            </a:r>
            <a:endPar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endParaRPr>
          </a:p>
          <a:p>
            <a:pPr algn="ctr"/>
            <a:r>
              <a:rPr lang="en-US" sz="7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rPr>
              <a:t>Zina</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anose="020E0802020502020306" pitchFamily="34" charset="0"/>
            </a:endParaRP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3">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292925" y="228601"/>
            <a:ext cx="8610599" cy="685799"/>
          </a:xfrm>
          <a:prstGeom prst="plaque">
            <a:avLst>
              <a:gd name="adj" fmla="val 30131"/>
            </a:avLst>
          </a:prstGeom>
          <a:blipFill>
            <a:blip r:embed="rId2">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Muhammad SAW</a:t>
            </a:r>
            <a:endParaRPr lang="en-US" sz="2800" dirty="0"/>
          </a:p>
        </p:txBody>
      </p:sp>
      <p:sp>
        <p:nvSpPr>
          <p:cNvPr id="5" name="Rectangle 4"/>
          <p:cNvSpPr/>
          <p:nvPr/>
        </p:nvSpPr>
        <p:spPr>
          <a:xfrm>
            <a:off x="292925" y="3266705"/>
            <a:ext cx="8518070" cy="3124199"/>
          </a:xfrm>
          <a:prstGeom prst="rect">
            <a:avLst/>
          </a:prstGeom>
          <a:solidFill>
            <a:schemeClr val="bg2">
              <a:lumMod val="50000"/>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w="10160">
                  <a:solidFill>
                    <a:schemeClr val="accent1"/>
                  </a:solidFill>
                  <a:prstDash val="solid"/>
                </a:ln>
                <a:solidFill>
                  <a:srgbClr val="002060"/>
                </a:solidFill>
                <a:effectLst>
                  <a:outerShdw blurRad="38100" dist="32000" dir="5400000" algn="tl">
                    <a:srgbClr val="000000">
                      <a:alpha val="30000"/>
                    </a:srgbClr>
                  </a:outerShdw>
                </a:effectLst>
                <a:latin typeface="Arial Black" pitchFamily="34" charset="0"/>
              </a:rPr>
              <a:t>Yang bermaksud :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"Sesungguhnya Allah menetapkan bahagian zina untuk setiap anak Adam, dia akan mendapatkannya dan tidak boleh dihindari, maka zina mata dengan melihat, zina lidah dengan ucapan, zina hati dengan membayangkan dan merasakan syahwat, sedangkan kemaluan membenarkan semua itu atau mendustakannya."</a:t>
            </a:r>
          </a:p>
        </p:txBody>
      </p:sp>
      <p:sp>
        <p:nvSpPr>
          <p:cNvPr id="3" name="Rectangle 2"/>
          <p:cNvSpPr/>
          <p:nvPr/>
        </p:nvSpPr>
        <p:spPr>
          <a:xfrm>
            <a:off x="463137" y="1066800"/>
            <a:ext cx="8425543" cy="1938992"/>
          </a:xfrm>
          <a:prstGeom prst="rect">
            <a:avLst/>
          </a:prstGeom>
        </p:spPr>
        <p:txBody>
          <a:bodyPr wrap="square">
            <a:spAutoFit/>
          </a:bodyPr>
          <a:lstStyle/>
          <a:p>
            <a:r>
              <a:rPr lang="ar-SA" sz="4000" b="1" dirty="0"/>
              <a:t>إِنَّ اللَّهَ كَتَبَ عَلَى ابْنِ آدَمَ حَظَّهُ مِنَ الزِّنَى أَدْرَكَ ذَلِكَ لاَ مَحَالَةَ فَزِنَى الْعَيْنَيْنِ النَّظَرُ وَزِنَى اللِّسَانِ النُّطْقُ وَالنَّفْسُ تَمَنَّى وَتَشْتَهِي وَالْفَرْجُ يُصَدِّقُ ذَلِكَ أَوْ يُكَذِّبُهُ</a:t>
            </a:r>
            <a:endParaRPr lang="en-US" sz="4000" dirty="0"/>
          </a:p>
        </p:txBody>
      </p:sp>
      <p:sp>
        <p:nvSpPr>
          <p:cNvPr id="4" name="Rectangle 3"/>
          <p:cNvSpPr/>
          <p:nvPr/>
        </p:nvSpPr>
        <p:spPr>
          <a:xfrm>
            <a:off x="6367121" y="6400800"/>
            <a:ext cx="2443874" cy="369332"/>
          </a:xfrm>
          <a:prstGeom prst="rect">
            <a:avLst/>
          </a:prstGeom>
        </p:spPr>
        <p:txBody>
          <a:bodyPr wrap="none">
            <a:spAutoFit/>
          </a:bodyPr>
          <a:lstStyle/>
          <a:p>
            <a:r>
              <a:rPr lang="ms-MY" b="1" i="1" dirty="0">
                <a:solidFill>
                  <a:srgbClr val="C00000"/>
                </a:solidFill>
              </a:rPr>
              <a:t>(Hadis Riwayat Muslim)</a:t>
            </a:r>
            <a:endParaRPr lang="en-US" dirty="0">
              <a:solidFill>
                <a:srgbClr val="C00000"/>
              </a:solidFill>
            </a:endParaRPr>
          </a:p>
        </p:txBody>
      </p:sp>
    </p:spTree>
    <p:extLst>
      <p:ext uri="{BB962C8B-B14F-4D97-AF65-F5344CB8AC3E}">
        <p14:creationId xmlns:p14="http://schemas.microsoft.com/office/powerpoint/2010/main" val="258804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87927" y="304800"/>
            <a:ext cx="6324600" cy="914400"/>
          </a:xfrm>
          <a:prstGeom prst="cloudCallout">
            <a:avLst>
              <a:gd name="adj1" fmla="val -16686"/>
              <a:gd name="adj2" fmla="val 97244"/>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Keburukan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Zina</a:t>
            </a:r>
            <a:endParaRPr lang="en-US" sz="3200" dirty="0"/>
          </a:p>
        </p:txBody>
      </p:sp>
      <p:sp>
        <p:nvSpPr>
          <p:cNvPr id="6" name="Rounded Rectangle 5"/>
          <p:cNvSpPr/>
          <p:nvPr/>
        </p:nvSpPr>
        <p:spPr>
          <a:xfrm>
            <a:off x="387927" y="1828800"/>
            <a:ext cx="7315200" cy="1524000"/>
          </a:xfrm>
          <a:prstGeom prst="roundRect">
            <a:avLst/>
          </a:prstGeom>
          <a:solidFill>
            <a:schemeClr val="tx2">
              <a:lumMod val="40000"/>
              <a:lumOff val="6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Allah SWT sangat benci dan melaknat para penzina</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p:cNvSpPr/>
          <p:nvPr/>
        </p:nvSpPr>
        <p:spPr>
          <a:xfrm>
            <a:off x="1560616" y="4038600"/>
            <a:ext cx="7315200" cy="1981200"/>
          </a:xfrm>
          <a:prstGeom prst="roundRect">
            <a:avLst/>
          </a:prstGeom>
          <a:solidFill>
            <a:schemeClr val="tx2">
              <a:lumMod val="40000"/>
              <a:lumOff val="6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
            </a: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emberi </a:t>
            </a: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kesan yang buruk kepada diri si penzina </a:t>
            </a: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 masyarakat </a:t>
            </a: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baik di dunia mahupun di hari akhirat</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58734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0999" y="1371600"/>
            <a:ext cx="8436428" cy="52578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Jika kita lihat semua agama Samawi bersepakat atas pengharaman zina dan menentangnya dengan keras. Dan agama yang terakhir ialah Islam, yang melarang keras perzinaan kerana perbuatan itu akan merosakkan keturunan keluarga, berlakunya kes pembuangan janin dan anak, menjatuhkan nama baik kaum kerabat, memecah-belahkan hubungan silaturrahim, tersebarnya penyakit yang kronik, nafsu bermaharajalela dan merendahkan moral seseorang insan</a:t>
            </a:r>
            <a:endPar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Plaque 6"/>
          <p:cNvSpPr/>
          <p:nvPr/>
        </p:nvSpPr>
        <p:spPr>
          <a:xfrm>
            <a:off x="152400" y="228600"/>
            <a:ext cx="8893627" cy="914399"/>
          </a:xfrm>
          <a:prstGeom prst="plaque">
            <a:avLst>
              <a:gd name="adj" fmla="val 301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Syeikh Dr Yusuf al-Qaradhawi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sv-SE" sz="20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kitabnya al-Halal wa al-Haram fi al-Islam </a:t>
            </a:r>
            <a:r>
              <a:rPr lang="sv-SE" sz="20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berkata : </a:t>
            </a:r>
            <a:endParaRPr lang="sv-SE" sz="20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97805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0999" y="1676400"/>
            <a:ext cx="8436428" cy="4876800"/>
          </a:xfrm>
          <a:prstGeom prst="roundRect">
            <a:avLst/>
          </a:prstGeom>
          <a:solidFill>
            <a:schemeClr val="accent6">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Menyebut </a:t>
            </a:r>
            <a:r>
              <a:rPr lang="ms-MY"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sebahagian daripada maksud beberapa hadis Nabi SAW bahawa pada hari kiamat nanti para penzina akan digantung pada kemaluan mereka di neraka dan akan disiksa dengan cambuk besi sambil dicemuh oleh malaikat Zabaniyah. </a:t>
            </a:r>
          </a:p>
          <a:p>
            <a:pPr algn="ctr"/>
            <a:r>
              <a:rPr lang="ms-MY"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 neraka, kemaluan para penzina akan berbau sangat busuk sehingga menyeksa penghuni neraka yang lain.</a:t>
            </a:r>
          </a:p>
        </p:txBody>
      </p:sp>
      <p:sp>
        <p:nvSpPr>
          <p:cNvPr id="7" name="Plaque 6"/>
          <p:cNvSpPr/>
          <p:nvPr/>
        </p:nvSpPr>
        <p:spPr>
          <a:xfrm>
            <a:off x="152400" y="228600"/>
            <a:ext cx="8893627" cy="914399"/>
          </a:xfrm>
          <a:prstGeom prst="plaque">
            <a:avLst>
              <a:gd name="adj" fmla="val 30131"/>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Az-Zahabi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sv-SE" sz="24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kitabnya </a:t>
            </a:r>
            <a:r>
              <a:rPr lang="sv-SE"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Al-Kabair</a:t>
            </a:r>
            <a:endParaRPr lang="sv-SE" sz="24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30806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70015" y="152400"/>
            <a:ext cx="8080169" cy="1295400"/>
          </a:xfrm>
          <a:prstGeom prst="cloudCallout">
            <a:avLst>
              <a:gd name="adj1" fmla="val -16686"/>
              <a:gd name="adj2" fmla="val 97244"/>
            </a:avLst>
          </a:prstGeom>
          <a:blipFill>
            <a:blip r:embed="rId2">
              <a:duotone>
                <a:prstClr val="black"/>
                <a:schemeClr val="tx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Statistik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Jabatan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Pendaftaran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Negara</a:t>
            </a:r>
            <a:endParaRPr lang="en-US" sz="3200" dirty="0"/>
          </a:p>
        </p:txBody>
      </p:sp>
      <p:sp>
        <p:nvSpPr>
          <p:cNvPr id="6" name="Rounded Rectangle 5"/>
          <p:cNvSpPr/>
          <p:nvPr/>
        </p:nvSpPr>
        <p:spPr>
          <a:xfrm>
            <a:off x="546264" y="2209800"/>
            <a:ext cx="8305800" cy="3505200"/>
          </a:xfrm>
          <a:prstGeom prst="round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Pada </a:t>
            </a:r>
            <a:r>
              <a:rPr lang="ms-MY"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tahun 2020 melaporkan bahawa terdapat lebih </a:t>
            </a:r>
            <a:r>
              <a:rPr lang="ms-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50,000</a:t>
            </a:r>
            <a:r>
              <a:rPr lang="ms-MY"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anak luar nikah telah dilahirkan di seluruh Malaysia dan kira-kira </a:t>
            </a:r>
            <a:r>
              <a:rPr lang="ms-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96,000</a:t>
            </a:r>
            <a:r>
              <a:rPr lang="ms-MY"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wanita yang menjalani proses pengguguran janin di klinik-klinik yang menawarkan perkhidmatan tersebut. Secara purata, terdapat lebih </a:t>
            </a:r>
            <a:r>
              <a:rPr lang="ms-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100</a:t>
            </a:r>
            <a:r>
              <a:rPr lang="ms-MY"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kes pembuangan bayi yang dilaporkan setiap tahun. </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55377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1000" r="-21000"/>
          </a:stretch>
        </a:blipFill>
        <a:effectLst/>
      </p:bgPr>
    </p:bg>
    <p:spTree>
      <p:nvGrpSpPr>
        <p:cNvPr id="1" name=""/>
        <p:cNvGrpSpPr/>
        <p:nvPr/>
      </p:nvGrpSpPr>
      <p:grpSpPr>
        <a:xfrm>
          <a:off x="0" y="0"/>
          <a:ext cx="0" cy="0"/>
          <a:chOff x="0" y="0"/>
          <a:chExt cx="0" cy="0"/>
        </a:xfrm>
      </p:grpSpPr>
      <p:sp>
        <p:nvSpPr>
          <p:cNvPr id="6" name="Rounded Rectangle 5"/>
          <p:cNvSpPr/>
          <p:nvPr/>
        </p:nvSpPr>
        <p:spPr>
          <a:xfrm>
            <a:off x="547255" y="1981200"/>
            <a:ext cx="8191005" cy="1524000"/>
          </a:xfrm>
          <a:prstGeom prst="roundRect">
            <a:avLst/>
          </a:prstGeom>
          <a:solidFill>
            <a:schemeClr val="tx2">
              <a:lumMod val="40000"/>
              <a:lumOff val="6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Kita </a:t>
            </a:r>
            <a:r>
              <a:rPr lang="ms-MY"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mestilah yakin bahawa larangan mendekati perbuatan zina merupakan perintah Allah SWT yang wajib dipatuhi.</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Flowchart: Terminator 1"/>
          <p:cNvSpPr/>
          <p:nvPr/>
        </p:nvSpPr>
        <p:spPr>
          <a:xfrm>
            <a:off x="723405" y="381000"/>
            <a:ext cx="8001000" cy="838200"/>
          </a:xfrm>
          <a:prstGeom prst="flowChartTerminator">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Khutbah</a:t>
            </a:r>
            <a:endParaRPr lang="en-US" sz="3200" dirty="0"/>
          </a:p>
        </p:txBody>
      </p:sp>
      <p:sp>
        <p:nvSpPr>
          <p:cNvPr id="7" name="Rounded Rectangle 6"/>
          <p:cNvSpPr/>
          <p:nvPr/>
        </p:nvSpPr>
        <p:spPr>
          <a:xfrm>
            <a:off x="394855" y="4114800"/>
            <a:ext cx="8343405" cy="2438400"/>
          </a:xfrm>
          <a:prstGeom prst="roundRect">
            <a:avLst/>
          </a:prstGeom>
          <a:solidFill>
            <a:schemeClr val="tx2">
              <a:lumMod val="40000"/>
              <a:lumOff val="6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Kita </a:t>
            </a:r>
            <a:r>
              <a:rPr lang="ms-MY"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hendaklah menjauhi aktiviti-aktiviti yang boleh menjerumuskan ke lembah perzinaan seperti menyambut Hari Kekasih, pergaulan bebas, berdua-duaan, melayari laman-laman web lucah dan sebagainya.</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Heart 2"/>
          <p:cNvSpPr/>
          <p:nvPr/>
        </p:nvSpPr>
        <p:spPr>
          <a:xfrm>
            <a:off x="142504" y="1676400"/>
            <a:ext cx="1066800" cy="762000"/>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3600" dirty="0"/>
          </a:p>
        </p:txBody>
      </p:sp>
      <p:sp>
        <p:nvSpPr>
          <p:cNvPr id="8" name="Heart 7"/>
          <p:cNvSpPr/>
          <p:nvPr/>
        </p:nvSpPr>
        <p:spPr>
          <a:xfrm>
            <a:off x="123701" y="3733800"/>
            <a:ext cx="1066800" cy="762000"/>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3600" dirty="0"/>
          </a:p>
        </p:txBody>
      </p:sp>
    </p:spTree>
    <p:extLst>
      <p:ext uri="{BB962C8B-B14F-4D97-AF65-F5344CB8AC3E}">
        <p14:creationId xmlns:p14="http://schemas.microsoft.com/office/powerpoint/2010/main" val="2734907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1000" r="-21000"/>
          </a:stretch>
        </a:blipFill>
        <a:effectLst/>
      </p:bgPr>
    </p:bg>
    <p:spTree>
      <p:nvGrpSpPr>
        <p:cNvPr id="1" name=""/>
        <p:cNvGrpSpPr/>
        <p:nvPr/>
      </p:nvGrpSpPr>
      <p:grpSpPr>
        <a:xfrm>
          <a:off x="0" y="0"/>
          <a:ext cx="0" cy="0"/>
          <a:chOff x="0" y="0"/>
          <a:chExt cx="0" cy="0"/>
        </a:xfrm>
      </p:grpSpPr>
      <p:sp>
        <p:nvSpPr>
          <p:cNvPr id="6" name="Rounded Rectangle 5"/>
          <p:cNvSpPr/>
          <p:nvPr/>
        </p:nvSpPr>
        <p:spPr>
          <a:xfrm>
            <a:off x="547255" y="1981200"/>
            <a:ext cx="8191005" cy="1524000"/>
          </a:xfrm>
          <a:prstGeom prst="roundRect">
            <a:avLst/>
          </a:prstGeom>
          <a:solidFill>
            <a:schemeClr val="tx2">
              <a:lumMod val="40000"/>
              <a:lumOff val="6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ms-MY"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Kita </a:t>
            </a:r>
            <a:r>
              <a:rPr lang="ms-MY"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hendaklah menjaga kesucian keturunan melalui perkahwinan yang sah dan mengelak daripada mempunyai zuriat tidak sah taraf.</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Flowchart: Terminator 1"/>
          <p:cNvSpPr/>
          <p:nvPr/>
        </p:nvSpPr>
        <p:spPr>
          <a:xfrm>
            <a:off x="723405" y="381000"/>
            <a:ext cx="8001000" cy="838200"/>
          </a:xfrm>
          <a:prstGeom prst="flowChartTerminator">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Khutbah</a:t>
            </a:r>
            <a:endParaRPr lang="en-US" sz="3200" dirty="0"/>
          </a:p>
        </p:txBody>
      </p:sp>
      <p:sp>
        <p:nvSpPr>
          <p:cNvPr id="7" name="Rounded Rectangle 6"/>
          <p:cNvSpPr/>
          <p:nvPr/>
        </p:nvSpPr>
        <p:spPr>
          <a:xfrm>
            <a:off x="394855" y="4114800"/>
            <a:ext cx="8343405" cy="1600200"/>
          </a:xfrm>
          <a:prstGeom prst="roundRect">
            <a:avLst/>
          </a:prstGeom>
          <a:solidFill>
            <a:schemeClr val="tx2">
              <a:lumMod val="40000"/>
              <a:lumOff val="6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Ibu </a:t>
            </a:r>
            <a:r>
              <a:rPr lang="ms-MY"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bapa hendaklah memantau dan mengawal kegiatan anak-anak yang menjurus kepada berlakunya perzinaan.</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Heart 2"/>
          <p:cNvSpPr/>
          <p:nvPr/>
        </p:nvSpPr>
        <p:spPr>
          <a:xfrm>
            <a:off x="142504" y="1676400"/>
            <a:ext cx="1066800" cy="762000"/>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3600" dirty="0"/>
          </a:p>
        </p:txBody>
      </p:sp>
      <p:sp>
        <p:nvSpPr>
          <p:cNvPr id="8" name="Heart 7"/>
          <p:cNvSpPr/>
          <p:nvPr/>
        </p:nvSpPr>
        <p:spPr>
          <a:xfrm>
            <a:off x="123701" y="3733800"/>
            <a:ext cx="1066800" cy="762000"/>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n-US" sz="3600" dirty="0"/>
          </a:p>
        </p:txBody>
      </p:sp>
    </p:spTree>
    <p:extLst>
      <p:ext uri="{BB962C8B-B14F-4D97-AF65-F5344CB8AC3E}">
        <p14:creationId xmlns:p14="http://schemas.microsoft.com/office/powerpoint/2010/main" val="797587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75008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12000" r="-12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2">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2"/>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2"/>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2"/>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04800" y="1295400"/>
            <a:ext cx="8610600" cy="4038600"/>
          </a:xfrm>
          <a:prstGeom prst="downArrowCallout">
            <a:avLst>
              <a:gd name="adj1" fmla="val 9100"/>
              <a:gd name="adj2" fmla="val 20502"/>
              <a:gd name="adj3" fmla="val 14002"/>
              <a:gd name="adj4" fmla="val 78550"/>
            </a:avLst>
          </a:prstGeom>
          <a:gradFill>
            <a:gsLst>
              <a:gs pos="0">
                <a:srgbClr val="DDEBCF">
                  <a:alpha val="78000"/>
                </a:srgbClr>
              </a:gs>
              <a:gs pos="50000">
                <a:srgbClr val="9CB86E"/>
              </a:gs>
              <a:gs pos="100000">
                <a:srgbClr val="156B13">
                  <a:alpha val="68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Jangan</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lupa</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kepada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satu</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rukun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Islam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yg</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penting</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iaitu</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kewajipan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mengeluat</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zakat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harta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setelah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cukup</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nisab</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syaratnya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Bersegeralah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menunaikannya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melalui</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pusat-pusat</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zakat yang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diluluskan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oleh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MAIDAM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ataupun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kepada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amil-amil</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bertauliah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yang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dilantik</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181599"/>
            <a:ext cx="7924800" cy="15750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Plaque 3"/>
          <p:cNvSpPr/>
          <p:nvPr/>
        </p:nvSpPr>
        <p:spPr>
          <a:xfrm>
            <a:off x="152400" y="228600"/>
            <a:ext cx="8763000" cy="838200"/>
          </a:xfrm>
          <a:prstGeom prst="plaque">
            <a:avLst>
              <a:gd name="adj" fmla="val 36502"/>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Pesanan</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Sempena</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Berada</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Di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Hujung</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Tahun</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2021</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95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712" y="990600"/>
            <a:ext cx="8610600" cy="2123658"/>
          </a:xfrm>
          <a:prstGeom prst="rect">
            <a:avLst/>
          </a:prstGeom>
          <a:solidFill>
            <a:schemeClr val="accent2">
              <a:lumMod val="50000"/>
              <a:alpha val="55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سَيِّدَنَا مُحَمَّدًا عَبْدُهُ وَرَسُوْلُه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المَبْعُوْثُ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رَحْمَةً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لِلْعَالَمِيْن</a:t>
            </a:r>
          </a:p>
        </p:txBody>
      </p:sp>
      <p:sp>
        <p:nvSpPr>
          <p:cNvPr id="5" name="TextBox 4"/>
          <p:cNvSpPr txBox="1"/>
          <p:nvPr/>
        </p:nvSpPr>
        <p:spPr>
          <a:xfrm>
            <a:off x="304800" y="3429000"/>
            <a:ext cx="8610600" cy="329320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endParaRPr lang="ms-MY" sz="2400" b="1" dirty="0" smtClean="0">
              <a:solidFill>
                <a:schemeClr val="bg1">
                  <a:lumMod val="50000"/>
                </a:schemeClr>
              </a:solidFill>
            </a:endParaRPr>
          </a:p>
          <a:p>
            <a:pPr algn="just"/>
            <a:endParaRPr lang="ms-MY" sz="2400" b="1" dirty="0">
              <a:solidFill>
                <a:schemeClr val="bg1">
                  <a:lumMod val="50000"/>
                </a:schemeClr>
              </a:solidFill>
            </a:endParaRPr>
          </a:p>
          <a:p>
            <a:pPr algn="just"/>
            <a:r>
              <a:rPr lang="ms-MY" sz="2400" b="1" dirty="0">
                <a:solidFill>
                  <a:schemeClr val="bg1">
                    <a:lumMod val="50000"/>
                  </a:schemeClr>
                </a:solidFill>
              </a:rPr>
              <a:t>Ya Allah! Kurniakanlah kepada kami rezeki yang halal lagi diberkati</a:t>
            </a:r>
            <a:r>
              <a:rPr lang="ms-MY" sz="2400" b="1" dirty="0" smtClean="0">
                <a:solidFill>
                  <a:schemeClr val="bg1">
                    <a:lumMod val="50000"/>
                  </a:schemeClr>
                </a:solidFill>
              </a:rPr>
              <a:t>, jauhilah </a:t>
            </a:r>
            <a:r>
              <a:rPr lang="ms-MY" sz="2400" b="1" dirty="0">
                <a:solidFill>
                  <a:schemeClr val="bg1">
                    <a:lumMod val="50000"/>
                  </a:schemeClr>
                </a:solidFill>
              </a:rPr>
              <a:t>kami daripada perbuatan rasuah dan salah guna kuasa kerana </a:t>
            </a:r>
            <a:r>
              <a:rPr lang="ms-MY" sz="2400" b="1" dirty="0" smtClean="0">
                <a:solidFill>
                  <a:schemeClr val="bg1">
                    <a:lumMod val="50000"/>
                  </a:schemeClr>
                </a:solidFill>
              </a:rPr>
              <a:t>ini adalah </a:t>
            </a:r>
            <a:r>
              <a:rPr lang="ms-MY" sz="2400" b="1" dirty="0">
                <a:solidFill>
                  <a:schemeClr val="bg1">
                    <a:lumMod val="50000"/>
                  </a:schemeClr>
                </a:solidFill>
              </a:rPr>
              <a:t>suatu </a:t>
            </a:r>
            <a:r>
              <a:rPr lang="ms-MY" sz="2400" b="1" dirty="0" smtClean="0">
                <a:solidFill>
                  <a:schemeClr val="bg1">
                    <a:lumMod val="50000"/>
                  </a:schemeClr>
                </a:solidFill>
              </a:rPr>
              <a:t>perbuatan khianat </a:t>
            </a:r>
            <a:r>
              <a:rPr lang="ms-MY" sz="2400" b="1" dirty="0">
                <a:solidFill>
                  <a:schemeClr val="bg1">
                    <a:lumMod val="50000"/>
                  </a:schemeClr>
                </a:solidFill>
              </a:rPr>
              <a:t>kepada amanah yang </a:t>
            </a:r>
            <a:r>
              <a:rPr lang="ms-MY" sz="2400" b="1" dirty="0" smtClean="0">
                <a:solidFill>
                  <a:schemeClr val="bg1">
                    <a:lumMod val="50000"/>
                  </a:schemeClr>
                </a:solidFill>
              </a:rPr>
              <a:t>diberikan</a:t>
            </a:r>
          </a:p>
          <a:p>
            <a:pPr algn="just"/>
            <a:endParaRPr lang="ms-MY" sz="2400" b="1" dirty="0">
              <a:solidFill>
                <a:schemeClr val="bg1">
                  <a:lumMod val="50000"/>
                </a:schemeClr>
              </a:solidFill>
            </a:endParaRPr>
          </a:p>
          <a:p>
            <a:pPr algn="just"/>
            <a:r>
              <a:rPr lang="ms-MY" sz="2400" b="1" dirty="0">
                <a:solidFill>
                  <a:schemeClr val="bg1">
                    <a:lumMod val="50000"/>
                  </a:schemeClr>
                </a:solidFill>
              </a:rPr>
              <a:t>Ya Allah, bantu dan kasihilah kami </a:t>
            </a:r>
            <a:r>
              <a:rPr lang="ms-MY" sz="2400" b="1" dirty="0" smtClean="0">
                <a:solidFill>
                  <a:schemeClr val="bg1">
                    <a:lumMod val="50000"/>
                  </a:schemeClr>
                </a:solidFill>
              </a:rPr>
              <a:t>dan </a:t>
            </a:r>
            <a:r>
              <a:rPr lang="ms-MY" sz="2400" b="1" dirty="0">
                <a:solidFill>
                  <a:schemeClr val="bg1">
                    <a:lumMod val="50000"/>
                  </a:schemeClr>
                </a:solidFill>
              </a:rPr>
              <a:t>seluruh ummat Islam dari </a:t>
            </a:r>
            <a:r>
              <a:rPr lang="ms-MY" sz="2400" b="1" dirty="0" smtClean="0">
                <a:solidFill>
                  <a:schemeClr val="bg1">
                    <a:lumMod val="50000"/>
                  </a:schemeClr>
                </a:solidFill>
              </a:rPr>
              <a:t>kesusahan, wabak </a:t>
            </a:r>
            <a:r>
              <a:rPr lang="ms-MY" sz="2400" b="1" dirty="0">
                <a:solidFill>
                  <a:schemeClr val="bg1">
                    <a:lumMod val="50000"/>
                  </a:schemeClr>
                </a:solidFill>
              </a:rPr>
              <a:t>dan bala bencana. Lenyapkanlah </a:t>
            </a:r>
            <a:r>
              <a:rPr lang="ms-MY" sz="2400" b="1" dirty="0" smtClean="0">
                <a:solidFill>
                  <a:schemeClr val="bg1">
                    <a:lumMod val="50000"/>
                  </a:schemeClr>
                </a:solidFill>
              </a:rPr>
              <a:t>wabak </a:t>
            </a:r>
            <a:r>
              <a:rPr lang="ms-MY" sz="24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185" y="1143000"/>
            <a:ext cx="8915400"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أَشْرَفِ الأَنْبِيَاءِ وَالْمُرسَلِيْن،</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وَصَحْبِهِ أَجْمَعِيْن.</a:t>
            </a:r>
          </a:p>
        </p:txBody>
      </p:sp>
      <p:sp>
        <p:nvSpPr>
          <p:cNvPr id="4" name="TextBox 3"/>
          <p:cNvSpPr txBox="1"/>
          <p:nvPr/>
        </p:nvSpPr>
        <p:spPr>
          <a:xfrm>
            <a:off x="107185" y="3657600"/>
            <a:ext cx="8915399"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sekelian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286016" y="990600"/>
            <a:ext cx="8617635" cy="1754326"/>
          </a:xfrm>
          <a:prstGeom prst="rect">
            <a:avLst/>
          </a:prstGeom>
          <a:solidFill>
            <a:srgbClr val="7030A0">
              <a:alpha val="5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فَإِنِّي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تُرْحَمُوْنَ .</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21216" y="3276600"/>
            <a:ext cx="8475981" cy="3108543"/>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1000" r="-11000"/>
          </a:stretch>
        </a:blipFill>
        <a:effectLst/>
      </p:bgPr>
    </p:bg>
    <p:spTree>
      <p:nvGrpSpPr>
        <p:cNvPr id="1" name=""/>
        <p:cNvGrpSpPr/>
        <p:nvPr/>
      </p:nvGrpSpPr>
      <p:grpSpPr>
        <a:xfrm>
          <a:off x="0" y="0"/>
          <a:ext cx="0" cy="0"/>
          <a:chOff x="0" y="0"/>
          <a:chExt cx="0" cy="0"/>
        </a:xfrm>
      </p:grpSpPr>
      <p:sp>
        <p:nvSpPr>
          <p:cNvPr id="10" name="Rectangle 9"/>
          <p:cNvSpPr/>
          <p:nvPr/>
        </p:nvSpPr>
        <p:spPr>
          <a:xfrm>
            <a:off x="2093683" y="1304330"/>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24 Disember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19 Jamadil Awal 1443</a:t>
            </a:r>
          </a:p>
        </p:txBody>
      </p:sp>
      <p:sp>
        <p:nvSpPr>
          <p:cNvPr id="4" name="Rectangle 3"/>
          <p:cNvSpPr/>
          <p:nvPr/>
        </p:nvSpPr>
        <p:spPr>
          <a:xfrm>
            <a:off x="1905000" y="381000"/>
            <a:ext cx="5638800" cy="923330"/>
          </a:xfrm>
          <a:prstGeom prst="rect">
            <a:avLst/>
          </a:prstGeom>
          <a:noFill/>
        </p:spPr>
        <p:txBody>
          <a:bodyPr wrap="square" lIns="91440" tIns="45720" rIns="91440" bIns="45720">
            <a:spAutoFit/>
          </a:bodyPr>
          <a:lstStyle/>
          <a:p>
            <a:pPr algn="ct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304800" y="3124200"/>
            <a:ext cx="8533070" cy="2308324"/>
          </a:xfrm>
          <a:prstGeom prst="rect">
            <a:avLst/>
          </a:prstGeom>
          <a:noFill/>
        </p:spPr>
        <p:txBody>
          <a:bodyPr wrap="square" lIns="91440" tIns="45720" rIns="91440" bIns="45720">
            <a:spAutoFit/>
          </a:bodyPr>
          <a:lstStyle/>
          <a:p>
            <a:pPr algn="ctr"/>
            <a:r>
              <a:rPr lang="en-US" sz="72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Jangan</a:t>
            </a:r>
            <a:r>
              <a:rPr lang="en-US" sz="72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 </a:t>
            </a:r>
            <a:r>
              <a:rPr lang="en-US" sz="7200" b="1" i="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Hampiri</a:t>
            </a:r>
            <a:endParaRPr lang="en-US" sz="72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endParaRPr>
          </a:p>
          <a:p>
            <a:pPr algn="ctr"/>
            <a:r>
              <a:rPr lang="en-US" sz="72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Zina</a:t>
            </a:r>
            <a:endParaRPr lang="en-US" sz="72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682832" y="304800"/>
            <a:ext cx="5032168" cy="1295400"/>
          </a:xfrm>
          <a:prstGeom prst="cloudCallout">
            <a:avLst>
              <a:gd name="adj1" fmla="val -16686"/>
              <a:gd name="adj2" fmla="val 97244"/>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Zina</a:t>
            </a:r>
            <a:endParaRPr lang="en-US" sz="4000" dirty="0"/>
          </a:p>
        </p:txBody>
      </p:sp>
      <p:sp>
        <p:nvSpPr>
          <p:cNvPr id="6" name="Rounded Rectangle 5"/>
          <p:cNvSpPr/>
          <p:nvPr/>
        </p:nvSpPr>
        <p:spPr>
          <a:xfrm>
            <a:off x="1109353" y="2743200"/>
            <a:ext cx="7315200" cy="2819400"/>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atu </a:t>
            </a: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perbuatan yang sangat dilarang dalam Islam dan ia termasuk antara dosa-dosa besar yang mesti </a:t>
            </a: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dijauhi</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44445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34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876300" y="219694"/>
            <a:ext cx="7617030" cy="762000"/>
          </a:xfrm>
          <a:prstGeom prst="cloudCallout">
            <a:avLst>
              <a:gd name="adj1" fmla="val -16686"/>
              <a:gd name="adj2" fmla="val 97244"/>
            </a:avLst>
          </a:prstGeom>
          <a:blipFill>
            <a:blip r:embed="rId2">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Kathir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p>
        </p:txBody>
      </p:sp>
      <p:sp>
        <p:nvSpPr>
          <p:cNvPr id="6" name="Rounded Rectangle 5"/>
          <p:cNvSpPr/>
          <p:nvPr/>
        </p:nvSpPr>
        <p:spPr>
          <a:xfrm>
            <a:off x="381000" y="1295400"/>
            <a:ext cx="8305799" cy="2362200"/>
          </a:xfrm>
          <a:prstGeom prst="roundRect">
            <a:avLst/>
          </a:prstGeom>
          <a:solidFill>
            <a:schemeClr val="accent6">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Allah SWT melarang para hamba Nya daripada perbuatan zina dan mencegah daripada mendekatinya. Begitu juga setiap yang membawa kepada zina seperti faktor-faktor dan aspek-aspek yang membawa kepadanya</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Striped Right Arrow 1"/>
          <p:cNvSpPr/>
          <p:nvPr/>
        </p:nvSpPr>
        <p:spPr>
          <a:xfrm>
            <a:off x="685800" y="4648200"/>
            <a:ext cx="2057400" cy="1143000"/>
          </a:xfrm>
          <a:prstGeom prst="stripedRightArrow">
            <a:avLst>
              <a:gd name="adj1" fmla="val 50000"/>
              <a:gd name="adj2" fmla="val 47922"/>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Contoh</a:t>
            </a:r>
            <a:endParaRPr lang="en-US" sz="3200" dirty="0"/>
          </a:p>
        </p:txBody>
      </p:sp>
      <p:sp>
        <p:nvSpPr>
          <p:cNvPr id="5" name="Rounded Rectangle 4"/>
          <p:cNvSpPr/>
          <p:nvPr/>
        </p:nvSpPr>
        <p:spPr>
          <a:xfrm>
            <a:off x="2971800" y="3810000"/>
            <a:ext cx="5605153" cy="2819400"/>
          </a:xfrm>
          <a:prstGeom prst="roundRect">
            <a:avLst/>
          </a:prstGeom>
          <a:solidFill>
            <a:schemeClr val="accent5">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w="1905"/>
                <a:solidFill>
                  <a:srgbClr val="002060"/>
                </a:solidFill>
                <a:effectLst>
                  <a:innerShdw blurRad="69850" dist="43180" dir="5400000">
                    <a:srgbClr val="000000">
                      <a:alpha val="65000"/>
                    </a:srgbClr>
                  </a:innerShdw>
                </a:effectLst>
              </a:rPr>
              <a:t>Lelaki </a:t>
            </a:r>
            <a:r>
              <a:rPr lang="ms-MY" sz="2400" b="1" dirty="0">
                <a:ln w="1905"/>
                <a:solidFill>
                  <a:srgbClr val="002060"/>
                </a:solidFill>
                <a:effectLst>
                  <a:innerShdw blurRad="69850" dist="43180" dir="5400000">
                    <a:srgbClr val="000000">
                      <a:alpha val="65000"/>
                    </a:srgbClr>
                  </a:innerShdw>
                </a:effectLst>
              </a:rPr>
              <a:t>yang berdua-duaan dengan wanita yang bukan mahram, bersentuhan, bergurau senda dengan bebas, memandang dengan nafsu syahwat, memonton video lucah, berkhayal membayangkan perbuatan seksual dan lain-lain lagi.</a:t>
            </a:r>
            <a:endParaRPr lang="en-US" sz="24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85245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12405949</TotalTime>
  <Words>1234</Words>
  <Application>Microsoft Office PowerPoint</Application>
  <PresentationFormat>On-screen Show (4:3)</PresentationFormat>
  <Paragraphs>135</Paragraphs>
  <Slides>35</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35</vt:i4>
      </vt:variant>
    </vt:vector>
  </HeadingPairs>
  <TitlesOfParts>
    <vt:vector size="52" baseType="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321</cp:revision>
  <dcterms:created xsi:type="dcterms:W3CDTF">2017-12-24T04:47:57Z</dcterms:created>
  <dcterms:modified xsi:type="dcterms:W3CDTF">2021-12-22T09:20:38Z</dcterms:modified>
</cp:coreProperties>
</file>